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8" r:id="rId3"/>
    <p:sldId id="260" r:id="rId4"/>
    <p:sldId id="261" r:id="rId5"/>
    <p:sldId id="300" r:id="rId6"/>
    <p:sldId id="267" r:id="rId7"/>
    <p:sldId id="295" r:id="rId8"/>
    <p:sldId id="262" r:id="rId9"/>
    <p:sldId id="296" r:id="rId10"/>
    <p:sldId id="263" r:id="rId11"/>
    <p:sldId id="297" r:id="rId12"/>
    <p:sldId id="307" r:id="rId13"/>
    <p:sldId id="308" r:id="rId14"/>
    <p:sldId id="309" r:id="rId15"/>
    <p:sldId id="298" r:id="rId16"/>
    <p:sldId id="264" r:id="rId17"/>
    <p:sldId id="299" r:id="rId18"/>
    <p:sldId id="265" r:id="rId19"/>
    <p:sldId id="301" r:id="rId20"/>
    <p:sldId id="268" r:id="rId21"/>
    <p:sldId id="302" r:id="rId22"/>
    <p:sldId id="269" r:id="rId23"/>
    <p:sldId id="303" r:id="rId24"/>
    <p:sldId id="304" r:id="rId25"/>
    <p:sldId id="305" r:id="rId26"/>
    <p:sldId id="306" r:id="rId27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0"/>
    </p:embeddedFont>
    <p:embeddedFont>
      <p:font typeface="Doppio One" panose="020B0604020202020204" charset="0"/>
      <p:regular r:id="rId31"/>
    </p:embeddedFont>
    <p:embeddedFont>
      <p:font typeface="Encode Sans" panose="020B0604020202020204" charset="0"/>
      <p:regular r:id="rId32"/>
      <p:bold r:id="rId33"/>
    </p:embeddedFont>
    <p:embeddedFont>
      <p:font typeface="Encode Sans Condensed" panose="020B0604020202020204" charset="0"/>
      <p:regular r:id="rId34"/>
      <p:bold r:id="rId35"/>
    </p:embeddedFont>
    <p:embeddedFont>
      <p:font typeface="PT Sans" panose="020B050302020302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F022BE-9F57-4C78-89F7-B7C0540CF5A3}">
  <a:tblStyle styleId="{94F022BE-9F57-4C78-89F7-B7C0540CF5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D0ED112-E021-4083-B69E-4CD7495DC87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95" autoAdjust="0"/>
  </p:normalViewPr>
  <p:slideViewPr>
    <p:cSldViewPr snapToGrid="0">
      <p:cViewPr varScale="1">
        <p:scale>
          <a:sx n="140" d="100"/>
          <a:sy n="140" d="100"/>
        </p:scale>
        <p:origin x="774" y="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A53271-07A9-4C99-8A81-8EBBC826DC6D}" type="datetimeFigureOut">
              <a:rPr lang="fr-FR" smtClean="0"/>
              <a:t>17/04/2024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DD83B-F8DD-4FCB-9EBE-D7E8FD72D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400569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502afc7a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502afc7a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a5d1115b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0a5d1115b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a5d1115b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0a5d1115b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458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8435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09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9421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1134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811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0a5d1115b7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0a5d1115b7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288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02afc7aad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02afc7aad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0a5d1115b7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0a5d1115b7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00641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1395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2178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3823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471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502afc7aad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502afc7aad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692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0a5d1115b7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0a5d1115b7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228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1376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28000"/>
          </a:blip>
          <a:srcRect l="3955" t="33705" r="57710" b="5922"/>
          <a:stretch/>
        </p:blipFill>
        <p:spPr>
          <a:xfrm>
            <a:off x="0" y="2133600"/>
            <a:ext cx="3505200" cy="310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28000"/>
          </a:blip>
          <a:srcRect l="40405" t="33702" r="30010" b="6752"/>
          <a:stretch/>
        </p:blipFill>
        <p:spPr>
          <a:xfrm>
            <a:off x="6438900" y="2176200"/>
            <a:ext cx="2705098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73525" y="2562750"/>
            <a:ext cx="6196800" cy="1512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473675" y="4056400"/>
            <a:ext cx="6196800" cy="528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Encode Sans Condensed"/>
                <a:ea typeface="Encode Sans Condensed"/>
                <a:cs typeface="Encode Sans Condensed"/>
                <a:sym typeface="Encode Sans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176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"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 rotWithShape="1">
          <a:blip r:embed="rId2">
            <a:alphaModFix amt="28000"/>
          </a:blip>
          <a:srcRect/>
          <a:stretch/>
        </p:blipFill>
        <p:spPr>
          <a:xfrm flipH="1">
            <a:off x="-19150" y="9525"/>
            <a:ext cx="89070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/>
          <p:nvPr/>
        </p:nvSpPr>
        <p:spPr>
          <a:xfrm flipH="1">
            <a:off x="439198" y="381000"/>
            <a:ext cx="49053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title" hasCustomPrompt="1"/>
          </p:nvPr>
        </p:nvSpPr>
        <p:spPr>
          <a:xfrm>
            <a:off x="1030519" y="1922732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1"/>
          </p:nvPr>
        </p:nvSpPr>
        <p:spPr>
          <a:xfrm>
            <a:off x="1030519" y="2595924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2" hasCustomPrompt="1"/>
          </p:nvPr>
        </p:nvSpPr>
        <p:spPr>
          <a:xfrm>
            <a:off x="1030519" y="3301739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3"/>
          </p:nvPr>
        </p:nvSpPr>
        <p:spPr>
          <a:xfrm>
            <a:off x="1030519" y="3974926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4" hasCustomPrompt="1"/>
          </p:nvPr>
        </p:nvSpPr>
        <p:spPr>
          <a:xfrm>
            <a:off x="1030519" y="543725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5"/>
          </p:nvPr>
        </p:nvSpPr>
        <p:spPr>
          <a:xfrm>
            <a:off x="1030519" y="1216922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>
            <a:spLocks noGrp="1"/>
          </p:cNvSpPr>
          <p:nvPr>
            <p:ph type="pic" idx="6"/>
          </p:nvPr>
        </p:nvSpPr>
        <p:spPr>
          <a:xfrm>
            <a:off x="5715000" y="-2250"/>
            <a:ext cx="3429000" cy="514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5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5"/>
          <p:cNvPicPr preferRelativeResize="0"/>
          <p:nvPr/>
        </p:nvPicPr>
        <p:blipFill rotWithShape="1">
          <a:blip r:embed="rId2">
            <a:alphaModFix amt="28000"/>
          </a:blip>
          <a:srcRect r="832" b="3400"/>
          <a:stretch/>
        </p:blipFill>
        <p:spPr>
          <a:xfrm rot="10800000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6"/>
          <p:cNvPicPr preferRelativeResize="0"/>
          <p:nvPr/>
        </p:nvPicPr>
        <p:blipFill rotWithShape="1">
          <a:blip r:embed="rId2">
            <a:alphaModFix amt="28000"/>
          </a:blip>
          <a:srcRect r="832" b="3400"/>
          <a:stretch/>
        </p:blipFill>
        <p:spPr>
          <a:xfrm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/>
          <p:nvPr/>
        </p:nvSpPr>
        <p:spPr>
          <a:xfrm flipH="1">
            <a:off x="4475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715950" y="873075"/>
            <a:ext cx="5088600" cy="110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subTitle" idx="1"/>
          </p:nvPr>
        </p:nvSpPr>
        <p:spPr>
          <a:xfrm>
            <a:off x="715952" y="2159125"/>
            <a:ext cx="5088600" cy="21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 rotWithShape="1">
          <a:blip r:embed="rId2">
            <a:alphaModFix amt="28000"/>
          </a:blip>
          <a:srcRect l="833" b="3400"/>
          <a:stretch/>
        </p:blipFill>
        <p:spPr>
          <a:xfrm>
            <a:off x="-100" y="6667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1"/>
          </p:nvPr>
        </p:nvSpPr>
        <p:spPr>
          <a:xfrm>
            <a:off x="796199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2"/>
          </p:nvPr>
        </p:nvSpPr>
        <p:spPr>
          <a:xfrm>
            <a:off x="3419248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3"/>
          </p:nvPr>
        </p:nvSpPr>
        <p:spPr>
          <a:xfrm>
            <a:off x="6042301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4"/>
          </p:nvPr>
        </p:nvSpPr>
        <p:spPr>
          <a:xfrm>
            <a:off x="796199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5"/>
          </p:nvPr>
        </p:nvSpPr>
        <p:spPr>
          <a:xfrm>
            <a:off x="3419252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6"/>
          </p:nvPr>
        </p:nvSpPr>
        <p:spPr>
          <a:xfrm>
            <a:off x="6042301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>
            <a:spLocks noGrp="1"/>
          </p:cNvSpPr>
          <p:nvPr>
            <p:ph type="pic" idx="7"/>
          </p:nvPr>
        </p:nvSpPr>
        <p:spPr>
          <a:xfrm>
            <a:off x="796200" y="1509050"/>
            <a:ext cx="23055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19"/>
          <p:cNvSpPr>
            <a:spLocks noGrp="1"/>
          </p:cNvSpPr>
          <p:nvPr>
            <p:ph type="pic" idx="8"/>
          </p:nvPr>
        </p:nvSpPr>
        <p:spPr>
          <a:xfrm>
            <a:off x="3419250" y="1509050"/>
            <a:ext cx="23055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19"/>
          <p:cNvSpPr>
            <a:spLocks noGrp="1"/>
          </p:cNvSpPr>
          <p:nvPr>
            <p:ph type="pic" idx="9"/>
          </p:nvPr>
        </p:nvSpPr>
        <p:spPr>
          <a:xfrm>
            <a:off x="6042301" y="1509050"/>
            <a:ext cx="2305500" cy="876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0"/>
          <p:cNvPicPr preferRelativeResize="0"/>
          <p:nvPr/>
        </p:nvPicPr>
        <p:blipFill rotWithShape="1">
          <a:blip r:embed="rId2">
            <a:alphaModFix amt="28000"/>
          </a:blip>
          <a:srcRect l="833" b="3400"/>
          <a:stretch/>
        </p:blipFill>
        <p:spPr>
          <a:xfrm rot="10800000" flipH="1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/>
          <p:nvPr/>
        </p:nvSpPr>
        <p:spPr>
          <a:xfrm rot="10800000" flipH="1">
            <a:off x="447750" y="36195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1"/>
          </p:nvPr>
        </p:nvSpPr>
        <p:spPr>
          <a:xfrm>
            <a:off x="1088024" y="1743740"/>
            <a:ext cx="3314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ubTitle" idx="2"/>
          </p:nvPr>
        </p:nvSpPr>
        <p:spPr>
          <a:xfrm>
            <a:off x="4914476" y="1743740"/>
            <a:ext cx="3314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ubTitle" idx="3"/>
          </p:nvPr>
        </p:nvSpPr>
        <p:spPr>
          <a:xfrm>
            <a:off x="1088024" y="3352628"/>
            <a:ext cx="3314400" cy="11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4"/>
          </p:nvPr>
        </p:nvSpPr>
        <p:spPr>
          <a:xfrm>
            <a:off x="4914475" y="3352628"/>
            <a:ext cx="3314400" cy="11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5"/>
          </p:nvPr>
        </p:nvSpPr>
        <p:spPr>
          <a:xfrm>
            <a:off x="1088024" y="1274089"/>
            <a:ext cx="3314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6"/>
          </p:nvPr>
        </p:nvSpPr>
        <p:spPr>
          <a:xfrm>
            <a:off x="1088024" y="2885814"/>
            <a:ext cx="33144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7"/>
          </p:nvPr>
        </p:nvSpPr>
        <p:spPr>
          <a:xfrm>
            <a:off x="4914449" y="1274089"/>
            <a:ext cx="3314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8"/>
          </p:nvPr>
        </p:nvSpPr>
        <p:spPr>
          <a:xfrm>
            <a:off x="4914448" y="2885814"/>
            <a:ext cx="33144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1_1"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1"/>
          <p:cNvPicPr preferRelativeResize="0"/>
          <p:nvPr/>
        </p:nvPicPr>
        <p:blipFill rotWithShape="1">
          <a:blip r:embed="rId2">
            <a:alphaModFix amt="28000"/>
          </a:blip>
          <a:srcRect l="833" b="3400"/>
          <a:stretch/>
        </p:blipFill>
        <p:spPr>
          <a:xfrm rot="10800000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/>
          <p:nvPr/>
        </p:nvSpPr>
        <p:spPr>
          <a:xfrm rot="10800000">
            <a:off x="447550" y="36195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subTitle" idx="1"/>
          </p:nvPr>
        </p:nvSpPr>
        <p:spPr>
          <a:xfrm>
            <a:off x="990019" y="1710160"/>
            <a:ext cx="20964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2"/>
          </p:nvPr>
        </p:nvSpPr>
        <p:spPr>
          <a:xfrm>
            <a:off x="3610969" y="1710160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3"/>
          </p:nvPr>
        </p:nvSpPr>
        <p:spPr>
          <a:xfrm>
            <a:off x="990019" y="3440452"/>
            <a:ext cx="20964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ubTitle" idx="4"/>
          </p:nvPr>
        </p:nvSpPr>
        <p:spPr>
          <a:xfrm>
            <a:off x="3610969" y="3440454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5"/>
          </p:nvPr>
        </p:nvSpPr>
        <p:spPr>
          <a:xfrm>
            <a:off x="6308119" y="1710160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subTitle" idx="6"/>
          </p:nvPr>
        </p:nvSpPr>
        <p:spPr>
          <a:xfrm>
            <a:off x="6308119" y="3440454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ubTitle" idx="7"/>
          </p:nvPr>
        </p:nvSpPr>
        <p:spPr>
          <a:xfrm>
            <a:off x="990019" y="1336275"/>
            <a:ext cx="2096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subTitle" idx="8"/>
          </p:nvPr>
        </p:nvSpPr>
        <p:spPr>
          <a:xfrm>
            <a:off x="3610969" y="1336275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subTitle" idx="9"/>
          </p:nvPr>
        </p:nvSpPr>
        <p:spPr>
          <a:xfrm>
            <a:off x="6308119" y="1336275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ubTitle" idx="13"/>
          </p:nvPr>
        </p:nvSpPr>
        <p:spPr>
          <a:xfrm>
            <a:off x="990019" y="3063349"/>
            <a:ext cx="2096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ubTitle" idx="14"/>
          </p:nvPr>
        </p:nvSpPr>
        <p:spPr>
          <a:xfrm>
            <a:off x="3610969" y="3063356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ubTitle" idx="15"/>
          </p:nvPr>
        </p:nvSpPr>
        <p:spPr>
          <a:xfrm>
            <a:off x="6308119" y="3063356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3"/>
          <p:cNvPicPr preferRelativeResize="0"/>
          <p:nvPr/>
        </p:nvPicPr>
        <p:blipFill rotWithShape="1">
          <a:blip r:embed="rId2">
            <a:alphaModFix amt="28000"/>
          </a:blip>
          <a:srcRect l="3953" r="60529"/>
          <a:stretch/>
        </p:blipFill>
        <p:spPr>
          <a:xfrm>
            <a:off x="0" y="0"/>
            <a:ext cx="32476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bg>
      <p:bgPr>
        <a:solidFill>
          <a:schemeClr val="lt2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4"/>
          <p:cNvPicPr preferRelativeResize="0"/>
          <p:nvPr/>
        </p:nvPicPr>
        <p:blipFill rotWithShape="1">
          <a:blip r:embed="rId2">
            <a:alphaModFix amt="28000"/>
          </a:blip>
          <a:srcRect l="43587" r="26256" b="-10"/>
          <a:stretch/>
        </p:blipFill>
        <p:spPr>
          <a:xfrm>
            <a:off x="6347800" y="0"/>
            <a:ext cx="27573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7_1_1">
    <p:bg>
      <p:bgPr>
        <a:solidFill>
          <a:schemeClr val="dk2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5"/>
          <p:cNvPicPr preferRelativeResize="0"/>
          <p:nvPr/>
        </p:nvPicPr>
        <p:blipFill rotWithShape="1">
          <a:blip r:embed="rId2">
            <a:alphaModFix amt="28000"/>
          </a:blip>
          <a:srcRect l="43587" r="26256" b="-10"/>
          <a:stretch/>
        </p:blipFill>
        <p:spPr>
          <a:xfrm flipH="1">
            <a:off x="-21813" y="0"/>
            <a:ext cx="27573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 rotWithShape="1">
          <a:blip r:embed="rId2">
            <a:alphaModFix amt="28000"/>
          </a:blip>
          <a:srcRect l="3954" r="60452"/>
          <a:stretch/>
        </p:blipFill>
        <p:spPr>
          <a:xfrm flipH="1">
            <a:off x="5889374" y="0"/>
            <a:ext cx="32546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 amt="28000"/>
          </a:blip>
          <a:srcRect l="3955" t="28334" r="57710" b="5923"/>
          <a:stretch/>
        </p:blipFill>
        <p:spPr>
          <a:xfrm>
            <a:off x="0" y="-171450"/>
            <a:ext cx="3505200" cy="33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28000"/>
          </a:blip>
          <a:srcRect l="43544" t="33702" r="14163" b="6752"/>
          <a:stretch/>
        </p:blipFill>
        <p:spPr>
          <a:xfrm>
            <a:off x="5276849" y="-109800"/>
            <a:ext cx="3867149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>
            <a:spLocks noGrp="1"/>
          </p:cNvSpPr>
          <p:nvPr>
            <p:ph type="pic" idx="3"/>
          </p:nvPr>
        </p:nvSpPr>
        <p:spPr>
          <a:xfrm>
            <a:off x="5" y="2967300"/>
            <a:ext cx="9144000" cy="2176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 flipH="1"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5151737" y="2936100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1486663" y="2936100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1486663" y="238535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5151738" y="238535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>
            <a:spLocks noGrp="1"/>
          </p:cNvSpPr>
          <p:nvPr>
            <p:ph type="pic" idx="5"/>
          </p:nvPr>
        </p:nvSpPr>
        <p:spPr>
          <a:xfrm>
            <a:off x="1486663" y="1509050"/>
            <a:ext cx="25056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5"/>
          <p:cNvSpPr>
            <a:spLocks noGrp="1"/>
          </p:cNvSpPr>
          <p:nvPr>
            <p:ph type="pic" idx="6"/>
          </p:nvPr>
        </p:nvSpPr>
        <p:spPr>
          <a:xfrm>
            <a:off x="5151738" y="1509050"/>
            <a:ext cx="2505600" cy="876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6"/>
          <p:cNvPicPr preferRelativeResize="0"/>
          <p:nvPr/>
        </p:nvPicPr>
        <p:blipFill rotWithShape="1">
          <a:blip r:embed="rId2">
            <a:alphaModFix amt="28000"/>
          </a:blip>
          <a:srcRect r="832" b="3400"/>
          <a:stretch/>
        </p:blipFill>
        <p:spPr>
          <a:xfrm flipH="1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 flipH="1"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1388100" y="1275900"/>
            <a:ext cx="6367800" cy="2591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9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2549400" y="1219004"/>
            <a:ext cx="4045200" cy="1482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2549400" y="2689396"/>
            <a:ext cx="4045200" cy="1235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>
            <a:spLocks noGrp="1"/>
          </p:cNvSpPr>
          <p:nvPr>
            <p:ph type="pic" idx="2"/>
          </p:nvPr>
        </p:nvSpPr>
        <p:spPr>
          <a:xfrm>
            <a:off x="-8500" y="0"/>
            <a:ext cx="9152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 amt="28000"/>
          </a:blip>
          <a:srcRect r="832" b="3400"/>
          <a:stretch/>
        </p:blipFill>
        <p:spPr>
          <a:xfrm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2" hasCustomPrompt="1"/>
          </p:nvPr>
        </p:nvSpPr>
        <p:spPr>
          <a:xfrm>
            <a:off x="1618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3" hasCustomPrompt="1"/>
          </p:nvPr>
        </p:nvSpPr>
        <p:spPr>
          <a:xfrm>
            <a:off x="1618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6" hasCustomPrompt="1"/>
          </p:nvPr>
        </p:nvSpPr>
        <p:spPr>
          <a:xfrm>
            <a:off x="6790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7" hasCustomPrompt="1"/>
          </p:nvPr>
        </p:nvSpPr>
        <p:spPr>
          <a:xfrm>
            <a:off x="6790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720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8"/>
          </p:nvPr>
        </p:nvSpPr>
        <p:spPr>
          <a:xfrm>
            <a:off x="3306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9"/>
          </p:nvPr>
        </p:nvSpPr>
        <p:spPr>
          <a:xfrm>
            <a:off x="5892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3"/>
          </p:nvPr>
        </p:nvSpPr>
        <p:spPr>
          <a:xfrm>
            <a:off x="720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4"/>
          </p:nvPr>
        </p:nvSpPr>
        <p:spPr>
          <a:xfrm>
            <a:off x="3306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5"/>
          </p:nvPr>
        </p:nvSpPr>
        <p:spPr>
          <a:xfrm>
            <a:off x="5892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Char char="●"/>
              <a:defRPr sz="1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5" r:id="rId13"/>
    <p:sldLayoutId id="2147483666" r:id="rId14"/>
    <p:sldLayoutId id="2147483667" r:id="rId15"/>
    <p:sldLayoutId id="2147483669" r:id="rId16"/>
    <p:sldLayoutId id="2147483670" r:id="rId17"/>
    <p:sldLayoutId id="2147483671" r:id="rId18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e/2PACX-1vRBv_Y6IpdssbCG0-9IBej8489nJwGhSlU0TLz9SBgcekqP_AXXx1gC-inEQAvZKN9-f8HVzpT4-OtL/pub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ducJean/ProjetDMX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eb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ctrTitle"/>
          </p:nvPr>
        </p:nvSpPr>
        <p:spPr>
          <a:xfrm>
            <a:off x="1466994" y="342064"/>
            <a:ext cx="6196800" cy="151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DMX</a:t>
            </a:r>
            <a:br>
              <a:rPr lang="en" b="1" dirty="0"/>
            </a:br>
            <a:r>
              <a:rPr lang="en" b="1" dirty="0">
                <a:solidFill>
                  <a:schemeClr val="accent2"/>
                </a:solidFill>
              </a:rPr>
              <a:t>Projet BTS</a:t>
            </a:r>
            <a:endParaRPr b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3" b="17587"/>
          <a:stretch/>
        </p:blipFill>
        <p:spPr>
          <a:xfrm>
            <a:off x="2479419" y="2260381"/>
            <a:ext cx="4171950" cy="24422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>
            <a:spLocks noGrp="1"/>
          </p:cNvSpPr>
          <p:nvPr>
            <p:ph type="title"/>
          </p:nvPr>
        </p:nvSpPr>
        <p:spPr>
          <a:xfrm>
            <a:off x="5176315" y="1257976"/>
            <a:ext cx="31128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Configurer sa “Light Board”</a:t>
            </a:r>
            <a:endParaRPr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" y="363012"/>
            <a:ext cx="3443996" cy="437662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956" y="3931921"/>
            <a:ext cx="2969422" cy="8077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>
            <a:spLocks noGrp="1"/>
          </p:cNvSpPr>
          <p:nvPr>
            <p:ph type="title"/>
          </p:nvPr>
        </p:nvSpPr>
        <p:spPr>
          <a:xfrm>
            <a:off x="5176315" y="1257976"/>
            <a:ext cx="31128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Activer une scène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87" y="373380"/>
            <a:ext cx="4046777" cy="436626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844" y="4033758"/>
            <a:ext cx="2371763" cy="70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45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séquence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D82F6086-9C4C-A883-F98F-BD4B077E4A63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38099" b="38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16531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de sécance</a:t>
            </a:r>
            <a:endParaRPr dirty="0"/>
          </a:p>
        </p:txBody>
      </p:sp>
      <p:sp>
        <p:nvSpPr>
          <p:cNvPr id="3" name="Google Shape;260;p37">
            <a:extLst>
              <a:ext uri="{FF2B5EF4-FFF2-40B4-BE49-F238E27FC236}">
                <a16:creationId xmlns:a16="http://schemas.microsoft.com/office/drawing/2014/main" id="{556E170C-CF5C-54C1-A28D-212DEC29B770}"/>
              </a:ext>
            </a:extLst>
          </p:cNvPr>
          <p:cNvSpPr txBox="1">
            <a:spLocks/>
          </p:cNvSpPr>
          <p:nvPr/>
        </p:nvSpPr>
        <p:spPr>
          <a:xfrm>
            <a:off x="786191" y="2224693"/>
            <a:ext cx="23127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r>
              <a:rPr lang="fr-FR" sz="2000" b="0" dirty="0"/>
              <a:t>Configurer sa « Light </a:t>
            </a:r>
            <a:r>
              <a:rPr lang="fr-FR" sz="2000" b="0" dirty="0" err="1"/>
              <a:t>Board</a:t>
            </a:r>
            <a:r>
              <a:rPr lang="fr-FR" sz="2000" b="0" dirty="0"/>
              <a:t> »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4BF747C-B31B-DB4B-448A-062AF6978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128" y="1685499"/>
            <a:ext cx="5199681" cy="221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18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de sécance</a:t>
            </a:r>
            <a:endParaRPr dirty="0"/>
          </a:p>
        </p:txBody>
      </p:sp>
      <p:sp>
        <p:nvSpPr>
          <p:cNvPr id="3" name="Google Shape;260;p37">
            <a:extLst>
              <a:ext uri="{FF2B5EF4-FFF2-40B4-BE49-F238E27FC236}">
                <a16:creationId xmlns:a16="http://schemas.microsoft.com/office/drawing/2014/main" id="{556E170C-CF5C-54C1-A28D-212DEC29B770}"/>
              </a:ext>
            </a:extLst>
          </p:cNvPr>
          <p:cNvSpPr txBox="1">
            <a:spLocks/>
          </p:cNvSpPr>
          <p:nvPr/>
        </p:nvSpPr>
        <p:spPr>
          <a:xfrm>
            <a:off x="786191" y="2224693"/>
            <a:ext cx="23127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r>
              <a:rPr lang="fr-FR" sz="2000" b="0" dirty="0"/>
              <a:t>Activer la scène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4952ADC-E9CE-F9C0-F180-BFAD88C20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951" y="1617023"/>
            <a:ext cx="5341697" cy="231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66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d’exigence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3670339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d’exigence</a:t>
            </a:r>
            <a:endParaRPr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629" b="66351"/>
          <a:stretch/>
        </p:blipFill>
        <p:spPr>
          <a:xfrm>
            <a:off x="3195683" y="695546"/>
            <a:ext cx="2361397" cy="3754534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50" r="75923" b="34826"/>
          <a:stretch/>
        </p:blipFill>
        <p:spPr>
          <a:xfrm>
            <a:off x="6159864" y="1276667"/>
            <a:ext cx="2237376" cy="3173413"/>
          </a:xfrm>
          <a:prstGeom prst="rect">
            <a:avLst/>
          </a:prstGeom>
        </p:spPr>
      </p:pic>
      <p:cxnSp>
        <p:nvCxnSpPr>
          <p:cNvPr id="17" name="Connecteur droit 16"/>
          <p:cNvCxnSpPr/>
          <p:nvPr/>
        </p:nvCxnSpPr>
        <p:spPr>
          <a:xfrm>
            <a:off x="5699760" y="601980"/>
            <a:ext cx="0" cy="3848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Connecteur droit 36"/>
          <p:cNvCxnSpPr/>
          <p:nvPr/>
        </p:nvCxnSpPr>
        <p:spPr>
          <a:xfrm>
            <a:off x="5897880" y="601980"/>
            <a:ext cx="0" cy="3848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déploiement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pic>
        <p:nvPicPr>
          <p:cNvPr id="213" name="Google Shape;213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37146" b="27145"/>
          <a:stretch/>
        </p:blipFill>
        <p:spPr>
          <a:xfrm>
            <a:off x="0" y="2967301"/>
            <a:ext cx="9144003" cy="217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29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8"/>
          <p:cNvPicPr preferRelativeResize="0">
            <a:picLocks noGrp="1"/>
          </p:cNvPicPr>
          <p:nvPr>
            <p:ph type="pic" idx="6"/>
          </p:nvPr>
        </p:nvPicPr>
        <p:blipFill rotWithShape="1">
          <a:blip r:embed="rId3">
            <a:alphaModFix/>
          </a:blip>
          <a:srcRect l="1475" r="1475"/>
          <a:stretch/>
        </p:blipFill>
        <p:spPr>
          <a:xfrm>
            <a:off x="5715000" y="-2250"/>
            <a:ext cx="3429002" cy="5148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" t="1199" r="740" b="1478"/>
          <a:stretch/>
        </p:blipFill>
        <p:spPr>
          <a:xfrm>
            <a:off x="437606" y="352698"/>
            <a:ext cx="4918165" cy="441524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/>
              <a:t>Modèle Conceptuel de Données </a:t>
            </a:r>
            <a:endParaRPr sz="3600"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3177932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720000" y="4634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Sommaire</a:t>
            </a:r>
            <a:endParaRPr dirty="0"/>
          </a:p>
        </p:txBody>
      </p:sp>
      <p:sp>
        <p:nvSpPr>
          <p:cNvPr id="188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1026014" y="61129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01</a:t>
            </a:r>
            <a:endParaRPr sz="2400" dirty="0"/>
          </a:p>
        </p:txBody>
      </p:sp>
      <p:sp>
        <p:nvSpPr>
          <p:cNvPr id="190" name="Google Shape;190;p31"/>
          <p:cNvSpPr txBox="1">
            <a:spLocks noGrp="1"/>
          </p:cNvSpPr>
          <p:nvPr>
            <p:ph type="title" idx="4"/>
          </p:nvPr>
        </p:nvSpPr>
        <p:spPr>
          <a:xfrm>
            <a:off x="2771130" y="107930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02</a:t>
            </a:r>
            <a:endParaRPr sz="2400" dirty="0"/>
          </a:p>
        </p:txBody>
      </p:sp>
      <p:sp>
        <p:nvSpPr>
          <p:cNvPr id="194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454651" y="947918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Présentation du projet</a:t>
            </a:r>
            <a:endParaRPr sz="1400" dirty="0"/>
          </a:p>
        </p:txBody>
      </p:sp>
      <p:sp>
        <p:nvSpPr>
          <p:cNvPr id="195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2258857" y="1422522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Diagramme synoptique</a:t>
            </a:r>
          </a:p>
        </p:txBody>
      </p:sp>
      <p:sp>
        <p:nvSpPr>
          <p:cNvPr id="17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5657078" y="106793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03</a:t>
            </a:r>
            <a:endParaRPr sz="2400" dirty="0"/>
          </a:p>
        </p:txBody>
      </p:sp>
      <p:sp>
        <p:nvSpPr>
          <p:cNvPr id="22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7433164" y="58173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04</a:t>
            </a:r>
            <a:endParaRPr sz="2400" dirty="0"/>
          </a:p>
        </p:txBody>
      </p:sp>
      <p:sp>
        <p:nvSpPr>
          <p:cNvPr id="32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6920891" y="916468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Scénario de cas d’utilisations</a:t>
            </a:r>
            <a:endParaRPr sz="1400" dirty="0"/>
          </a:p>
        </p:txBody>
      </p:sp>
      <p:sp>
        <p:nvSpPr>
          <p:cNvPr id="33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2817607" y="2765147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Diagramme d’exigence</a:t>
            </a:r>
            <a:endParaRPr sz="1400" dirty="0"/>
          </a:p>
        </p:txBody>
      </p:sp>
      <p:sp>
        <p:nvSpPr>
          <p:cNvPr id="34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3270790" y="2312954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06</a:t>
            </a:r>
            <a:endParaRPr sz="2400" dirty="0"/>
          </a:p>
        </p:txBody>
      </p:sp>
      <p:sp>
        <p:nvSpPr>
          <p:cNvPr id="35" name="Google Shape;190;p31"/>
          <p:cNvSpPr txBox="1">
            <a:spLocks noGrp="1"/>
          </p:cNvSpPr>
          <p:nvPr>
            <p:ph type="title" idx="4"/>
          </p:nvPr>
        </p:nvSpPr>
        <p:spPr>
          <a:xfrm>
            <a:off x="5148216" y="230135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07</a:t>
            </a:r>
            <a:endParaRPr sz="2400" dirty="0"/>
          </a:p>
        </p:txBody>
      </p:sp>
      <p:sp>
        <p:nvSpPr>
          <p:cNvPr id="36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4611959" y="2735318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Diagramme de déploiement</a:t>
            </a:r>
            <a:endParaRPr sz="1400" dirty="0"/>
          </a:p>
        </p:txBody>
      </p:sp>
      <p:sp>
        <p:nvSpPr>
          <p:cNvPr id="37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5144805" y="1395801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Use Case</a:t>
            </a:r>
          </a:p>
        </p:txBody>
      </p:sp>
      <p:sp>
        <p:nvSpPr>
          <p:cNvPr id="38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7177027" y="213831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08</a:t>
            </a:r>
            <a:endParaRPr sz="2400" dirty="0"/>
          </a:p>
        </p:txBody>
      </p:sp>
      <p:sp>
        <p:nvSpPr>
          <p:cNvPr id="39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1360730" y="213831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05</a:t>
            </a:r>
            <a:endParaRPr sz="2400" dirty="0"/>
          </a:p>
        </p:txBody>
      </p:sp>
      <p:sp>
        <p:nvSpPr>
          <p:cNvPr id="40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6664754" y="2475870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Modèle Conceptuel des Données</a:t>
            </a:r>
            <a:endParaRPr sz="1400" dirty="0"/>
          </a:p>
        </p:txBody>
      </p:sp>
      <p:sp>
        <p:nvSpPr>
          <p:cNvPr id="41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881091" y="2475870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Diagramme de séquence</a:t>
            </a:r>
            <a:endParaRPr sz="1400" dirty="0"/>
          </a:p>
        </p:txBody>
      </p:sp>
      <p:sp>
        <p:nvSpPr>
          <p:cNvPr id="42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1914849" y="351746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09</a:t>
            </a:r>
            <a:endParaRPr sz="2400" dirty="0"/>
          </a:p>
        </p:txBody>
      </p:sp>
      <p:sp>
        <p:nvSpPr>
          <p:cNvPr id="44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1342327" y="3856833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CRA</a:t>
            </a:r>
            <a:endParaRPr sz="1400" dirty="0"/>
          </a:p>
        </p:txBody>
      </p:sp>
      <p:sp>
        <p:nvSpPr>
          <p:cNvPr id="21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4204650" y="350910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10</a:t>
            </a:r>
            <a:endParaRPr sz="2400" dirty="0"/>
          </a:p>
        </p:txBody>
      </p:sp>
      <p:sp>
        <p:nvSpPr>
          <p:cNvPr id="23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3633287" y="3852037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GANTT</a:t>
            </a:r>
            <a:endParaRPr sz="1400" dirty="0"/>
          </a:p>
        </p:txBody>
      </p:sp>
      <p:sp>
        <p:nvSpPr>
          <p:cNvPr id="29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6489385" y="350910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11</a:t>
            </a:r>
            <a:endParaRPr sz="2400" dirty="0"/>
          </a:p>
        </p:txBody>
      </p:sp>
      <p:sp>
        <p:nvSpPr>
          <p:cNvPr id="30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5923088" y="3847459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GITHUB</a:t>
            </a:r>
            <a:endParaRPr sz="1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Modèle Conceptuel de Données</a:t>
            </a:r>
            <a:endParaRPr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765" y="1548472"/>
            <a:ext cx="6416469" cy="286317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CRA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2372851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2811952" y="1685108"/>
            <a:ext cx="3288402" cy="1351855"/>
          </a:xfrm>
        </p:spPr>
        <p:txBody>
          <a:bodyPr/>
          <a:lstStyle/>
          <a:p>
            <a:r>
              <a:rPr lang="fr-FR" sz="1200" dirty="0">
                <a:hlinkClick r:id="rId3"/>
              </a:rPr>
              <a:t>CRA projet DMX</a:t>
            </a:r>
            <a:endParaRPr lang="fr-FR" sz="12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GANTT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194482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1832E873-2891-552A-F051-678F8EA682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0229677"/>
              </p:ext>
            </p:extLst>
          </p:nvPr>
        </p:nvGraphicFramePr>
        <p:xfrm>
          <a:off x="4019550" y="2214349"/>
          <a:ext cx="11049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 d’environnement du Gestionnaire de liaisons" showAsIcon="1" r:id="rId3" imgW="1105002" imgH="514350" progId="Package">
                  <p:embed/>
                </p:oleObj>
              </mc:Choice>
              <mc:Fallback>
                <p:oleObj name="Objet d’environnement du Gestionnaire de liaisons" showAsIcon="1" r:id="rId3" imgW="1105002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19550" y="2214349"/>
                        <a:ext cx="110490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0918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GITHUB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486679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hlinkClick r:id="rId3"/>
              </a:rPr>
              <a:t>GITHUB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1073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Présentation du projet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06"/>
          <a:stretch/>
        </p:blipFill>
        <p:spPr>
          <a:xfrm>
            <a:off x="0" y="2716980"/>
            <a:ext cx="9144000" cy="24265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Présentation</a:t>
            </a:r>
            <a:endParaRPr dirty="0"/>
          </a:p>
        </p:txBody>
      </p:sp>
      <p:sp>
        <p:nvSpPr>
          <p:cNvPr id="219" name="Google Shape;219;p34"/>
          <p:cNvSpPr txBox="1">
            <a:spLocks noGrp="1"/>
          </p:cNvSpPr>
          <p:nvPr>
            <p:ph type="subTitle" idx="4"/>
          </p:nvPr>
        </p:nvSpPr>
        <p:spPr>
          <a:xfrm>
            <a:off x="5122819" y="217455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but</a:t>
            </a:r>
            <a:endParaRPr dirty="0"/>
          </a:p>
        </p:txBody>
      </p:sp>
      <p:sp>
        <p:nvSpPr>
          <p:cNvPr id="220" name="Google Shape;220;p34"/>
          <p:cNvSpPr txBox="1">
            <a:spLocks noGrp="1"/>
          </p:cNvSpPr>
          <p:nvPr>
            <p:ph type="subTitle" idx="1"/>
          </p:nvPr>
        </p:nvSpPr>
        <p:spPr>
          <a:xfrm>
            <a:off x="5308494" y="2435034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lt1"/>
              </a:buClr>
              <a:buSzPts val="1100"/>
            </a:pPr>
            <a:endParaRPr lang="fr-FR" dirty="0">
              <a:latin typeface="+mj-lt"/>
            </a:endParaRPr>
          </a:p>
          <a:p>
            <a:pPr marL="0" lvl="0" indent="0">
              <a:buClr>
                <a:schemeClr val="lt1"/>
              </a:buClr>
              <a:buSzPts val="1100"/>
            </a:pPr>
            <a:r>
              <a:rPr lang="fr-FR" dirty="0">
                <a:latin typeface="+mj-lt"/>
              </a:rPr>
              <a:t>- Permettre à un créateur de contenu de pouvoir modifier rapidement les couleurs de son décors </a:t>
            </a:r>
          </a:p>
          <a:p>
            <a:pPr marL="0" lvl="0" indent="0">
              <a:buClr>
                <a:schemeClr val="lt1"/>
              </a:buClr>
              <a:buSzPts val="1100"/>
            </a:pPr>
            <a:endParaRPr lang="fr-FR" dirty="0">
              <a:latin typeface="+mj-lt"/>
            </a:endParaRPr>
          </a:p>
          <a:p>
            <a:pPr marL="0" lvl="0" indent="0">
              <a:buClr>
                <a:schemeClr val="lt1"/>
              </a:buClr>
              <a:buSzPts val="1100"/>
            </a:pPr>
            <a:r>
              <a:rPr lang="fr-FR" dirty="0">
                <a:latin typeface="+mj-lt"/>
              </a:rPr>
              <a:t>- Modification des jeux de lumière sur un bus professionnel DMX</a:t>
            </a:r>
            <a:endParaRPr dirty="0">
              <a:latin typeface="+mj-lt"/>
            </a:endParaRPr>
          </a:p>
        </p:txBody>
      </p:sp>
      <p:sp>
        <p:nvSpPr>
          <p:cNvPr id="221" name="Google Shape;221;p34"/>
          <p:cNvSpPr txBox="1">
            <a:spLocks noGrp="1"/>
          </p:cNvSpPr>
          <p:nvPr>
            <p:ph type="subTitle" idx="2"/>
          </p:nvPr>
        </p:nvSpPr>
        <p:spPr>
          <a:xfrm>
            <a:off x="1073006" y="2981948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lt1"/>
              </a:buClr>
              <a:buSzPts val="1100"/>
            </a:pPr>
            <a:r>
              <a:rPr lang="fr-FR" dirty="0"/>
              <a:t>- Modifier à distance la couleur des lumières avec un bus DMX 512</a:t>
            </a:r>
            <a:endParaRPr dirty="0">
              <a:latin typeface="+mj-lt"/>
            </a:endParaRPr>
          </a:p>
        </p:txBody>
      </p:sp>
      <p:sp>
        <p:nvSpPr>
          <p:cNvPr id="222" name="Google Shape;222;p34"/>
          <p:cNvSpPr txBox="1">
            <a:spLocks noGrp="1"/>
          </p:cNvSpPr>
          <p:nvPr>
            <p:ph type="subTitle" idx="3"/>
          </p:nvPr>
        </p:nvSpPr>
        <p:spPr>
          <a:xfrm>
            <a:off x="887331" y="255301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L’objectif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8" r="305"/>
          <a:stretch/>
        </p:blipFill>
        <p:spPr>
          <a:xfrm>
            <a:off x="901954" y="1828366"/>
            <a:ext cx="2490977" cy="87659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09" b="933"/>
          <a:stretch/>
        </p:blipFill>
        <p:spPr>
          <a:xfrm>
            <a:off x="5122819" y="1371057"/>
            <a:ext cx="2505600" cy="96665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synoptique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" t="1" r="1171" b="55855"/>
          <a:stretch/>
        </p:blipFill>
        <p:spPr>
          <a:xfrm>
            <a:off x="-1" y="3535006"/>
            <a:ext cx="9144001" cy="161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83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>
            <a:spLocks noGrp="1"/>
          </p:cNvSpPr>
          <p:nvPr>
            <p:ph type="title"/>
          </p:nvPr>
        </p:nvSpPr>
        <p:spPr>
          <a:xfrm>
            <a:off x="5341392" y="535931"/>
            <a:ext cx="31466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</a:t>
            </a:r>
            <a:r>
              <a:rPr lang="fr-FR" dirty="0"/>
              <a:t>i</a:t>
            </a:r>
            <a:r>
              <a:rPr lang="en" dirty="0"/>
              <a:t>agramme synoptique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C9FAFB5-CD5F-6EE1-4CD3-C28980F91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06" y="999378"/>
            <a:ext cx="5902469" cy="332013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Présentation du Use Case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76ADFBD7-9C9F-EFAA-CF59-6DF62B8B8D1B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14297" b="142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857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xfrm>
            <a:off x="719999" y="756451"/>
            <a:ext cx="310987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</a:t>
            </a:r>
            <a:endParaRPr dirty="0"/>
          </a:p>
        </p:txBody>
      </p:sp>
      <p:sp>
        <p:nvSpPr>
          <p:cNvPr id="232" name="Google Shape;232;p35"/>
          <p:cNvSpPr txBox="1">
            <a:spLocks noGrp="1"/>
          </p:cNvSpPr>
          <p:nvPr>
            <p:ph type="subTitle" idx="1"/>
          </p:nvPr>
        </p:nvSpPr>
        <p:spPr>
          <a:xfrm>
            <a:off x="1122188" y="1924450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Ici, dans ce Use Case, je suis me charge de pouvoir configurer sa “light board” et de pouvoir activer une scène.</a:t>
            </a:r>
            <a:endParaRPr dirty="0">
              <a:latin typeface="+mj-lt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598" y="381000"/>
            <a:ext cx="4162064" cy="438315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Scénario de cas d’utilisations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BC1B6D7E-8140-B321-46B0-AE4F5EA0FADC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26198" b="261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8676886"/>
      </p:ext>
    </p:extLst>
  </p:cSld>
  <p:clrMapOvr>
    <a:masterClrMapping/>
  </p:clrMapOvr>
</p:sld>
</file>

<file path=ppt/theme/theme1.xml><?xml version="1.0" encoding="utf-8"?>
<a:theme xmlns:a="http://schemas.openxmlformats.org/drawingml/2006/main" name="Computer Networking Project Proposal by Slidesgo">
  <a:themeElements>
    <a:clrScheme name="Simple Light">
      <a:dk1>
        <a:srgbClr val="FFFFFF"/>
      </a:dk1>
      <a:lt1>
        <a:srgbClr val="000000"/>
      </a:lt1>
      <a:dk2>
        <a:srgbClr val="171717"/>
      </a:dk2>
      <a:lt2>
        <a:srgbClr val="434343"/>
      </a:lt2>
      <a:accent1>
        <a:srgbClr val="CCCCCC"/>
      </a:accent1>
      <a:accent2>
        <a:srgbClr val="11C7D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</TotalTime>
  <Words>191</Words>
  <Application>Microsoft Office PowerPoint</Application>
  <PresentationFormat>Affichage à l'écran (16:9)</PresentationFormat>
  <Paragraphs>67</Paragraphs>
  <Slides>26</Slides>
  <Notes>26</Notes>
  <HiddenSlides>0</HiddenSlides>
  <MMClips>0</MMClips>
  <ScaleCrop>false</ScaleCrop>
  <HeadingPairs>
    <vt:vector size="8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4" baseType="lpstr">
      <vt:lpstr>Doppio One</vt:lpstr>
      <vt:lpstr>Encode Sans Condensed</vt:lpstr>
      <vt:lpstr>Bebas Neue</vt:lpstr>
      <vt:lpstr>Encode Sans</vt:lpstr>
      <vt:lpstr>PT Sans</vt:lpstr>
      <vt:lpstr>Arial</vt:lpstr>
      <vt:lpstr>Computer Networking Project Proposal by Slidesgo</vt:lpstr>
      <vt:lpstr>Package</vt:lpstr>
      <vt:lpstr>DMX Projet BTS</vt:lpstr>
      <vt:lpstr>Sommaire</vt:lpstr>
      <vt:lpstr>Présentation du projet</vt:lpstr>
      <vt:lpstr>Présentation</vt:lpstr>
      <vt:lpstr>Diagramme synoptique</vt:lpstr>
      <vt:lpstr>Diagramme synoptique</vt:lpstr>
      <vt:lpstr>Présentation du Use Case</vt:lpstr>
      <vt:lpstr>Use case</vt:lpstr>
      <vt:lpstr>Scénario de cas d’utilisations</vt:lpstr>
      <vt:lpstr>Configurer sa “Light Board”</vt:lpstr>
      <vt:lpstr>Activer une scène</vt:lpstr>
      <vt:lpstr>Diagramme de séquence</vt:lpstr>
      <vt:lpstr>Diagramme de sécance</vt:lpstr>
      <vt:lpstr>Diagramme de sécance</vt:lpstr>
      <vt:lpstr>Diagramme d’exigence</vt:lpstr>
      <vt:lpstr>Diagramme d’exigence</vt:lpstr>
      <vt:lpstr>Diagramme de déploiement</vt:lpstr>
      <vt:lpstr>Présentation PowerPoint</vt:lpstr>
      <vt:lpstr>Modèle Conceptuel de Données </vt:lpstr>
      <vt:lpstr>Modèle Conceptuel de Données</vt:lpstr>
      <vt:lpstr>CRA</vt:lpstr>
      <vt:lpstr>CRA projet DMX</vt:lpstr>
      <vt:lpstr>GANTT</vt:lpstr>
      <vt:lpstr>Présentation PowerPoint</vt:lpstr>
      <vt:lpstr>GITHUB</vt:lpstr>
      <vt:lpstr>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Networking Project Proposal </dc:title>
  <cp:lastModifiedBy>Jean Leduc</cp:lastModifiedBy>
  <cp:revision>126</cp:revision>
  <dcterms:modified xsi:type="dcterms:W3CDTF">2024-04-17T20:03:52Z</dcterms:modified>
</cp:coreProperties>
</file>